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9" r:id="rId3"/>
    <p:sldId id="257" r:id="rId4"/>
    <p:sldId id="270" r:id="rId5"/>
    <p:sldId id="259" r:id="rId6"/>
    <p:sldId id="264" r:id="rId7"/>
    <p:sldId id="265" r:id="rId8"/>
    <p:sldId id="262" r:id="rId9"/>
    <p:sldId id="271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4"/>
    <p:restoredTop sz="95833"/>
  </p:normalViewPr>
  <p:slideViewPr>
    <p:cSldViewPr snapToGrid="0">
      <p:cViewPr varScale="1">
        <p:scale>
          <a:sx n="82" d="100"/>
          <a:sy n="82" d="100"/>
        </p:scale>
        <p:origin x="42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1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9A580-E27B-EE44-B818-7E21BABB8789}" type="datetimeFigureOut">
              <a:rPr lang="nl-NL" smtClean="0"/>
              <a:t>11-4-2024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C6528-5181-4840-B44A-7D86FB3F5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1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C6528-5181-4840-B44A-7D86FB3F531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848AE3-FB02-ADCF-E2EE-878BEC25A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Zonnepanelen Kasteeltorens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4017A6-B8C1-75D6-834C-560A30A96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743219"/>
          </a:xfrm>
        </p:spPr>
        <p:txBody>
          <a:bodyPr/>
          <a:lstStyle/>
          <a:p>
            <a:r>
              <a:rPr lang="nl-NL" dirty="0"/>
              <a:t>Werkgroep zonnepanelen</a:t>
            </a:r>
          </a:p>
          <a:p>
            <a:r>
              <a:rPr lang="nl-NL" dirty="0"/>
              <a:t>Leo Knoester</a:t>
            </a:r>
          </a:p>
          <a:p>
            <a:r>
              <a:rPr lang="nl-NL" dirty="0"/>
              <a:t>Gerard </a:t>
            </a:r>
            <a:r>
              <a:rPr lang="nl-NL" dirty="0" err="1"/>
              <a:t>beunk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C80CD19-5C0C-65BD-2B73-BB225846E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31" y="1124465"/>
            <a:ext cx="6203092" cy="61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76B7F-CCAF-BF2E-A98F-FF9423D6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nabeschouwing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983A6A-10B5-7F0B-1C84-7D81BADE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3647"/>
            <a:ext cx="10690411" cy="33732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De vraag: willen we verduurzamen ja of nee? En zo ja, wat ….. ? kostte veel tijd en inspanning.</a:t>
            </a:r>
          </a:p>
          <a:p>
            <a:r>
              <a:rPr lang="nl-NL" dirty="0"/>
              <a:t>Energieopwekking voor individueel of algemeen gebruik? Idem</a:t>
            </a:r>
          </a:p>
          <a:p>
            <a:r>
              <a:rPr lang="nl-NL" dirty="0"/>
              <a:t>Hoe krijgen we iedereen mee? Niet alleen een technisch/economisch vraagstuk maar meer een politieke.</a:t>
            </a:r>
          </a:p>
          <a:p>
            <a:r>
              <a:rPr lang="nl-NL" dirty="0"/>
              <a:t>Welke spelregels gaan we hanteren in de besluitvorming? Vrij in te vullen behoudens hetgeen in de  splitsingsakte  staat.</a:t>
            </a:r>
          </a:p>
          <a:p>
            <a:r>
              <a:rPr lang="nl-NL" dirty="0"/>
              <a:t>Hoe gaan we de kosten en opbrengsten verdelen? Idem</a:t>
            </a:r>
          </a:p>
          <a:p>
            <a:r>
              <a:rPr lang="nl-NL" dirty="0"/>
              <a:t>Welke afspraken gaan we maken ten aanzien van het gebruik van het dak? Opstellen gebruiksovereenkomst. </a:t>
            </a:r>
          </a:p>
          <a:p>
            <a:r>
              <a:rPr lang="nl-NL" dirty="0"/>
              <a:t>Rol van de Technische Commissie is essentieel in de besluitvorming</a:t>
            </a:r>
          </a:p>
          <a:p>
            <a:r>
              <a:rPr lang="nl-NL" dirty="0"/>
              <a:t>Aantal panelen en situatie dak bepalend voor de totale kosten. Onze situatie € 800 per paneel.</a:t>
            </a:r>
          </a:p>
        </p:txBody>
      </p:sp>
    </p:spTree>
    <p:extLst>
      <p:ext uri="{BB962C8B-B14F-4D97-AF65-F5344CB8AC3E}">
        <p14:creationId xmlns:p14="http://schemas.microsoft.com/office/powerpoint/2010/main" val="272812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AF402-8E81-9CDE-8E92-A3E0A0580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400" dirty="0"/>
              <a:t>Situatie Kasteeltorens </a:t>
            </a:r>
            <a:r>
              <a:rPr lang="nl-NL" sz="2400" dirty="0" err="1"/>
              <a:t>Cador</a:t>
            </a:r>
            <a:r>
              <a:rPr lang="nl-NL" sz="2400" dirty="0"/>
              <a:t> &amp; </a:t>
            </a:r>
            <a:r>
              <a:rPr lang="nl-NL" sz="2400" dirty="0" err="1"/>
              <a:t>Lucan</a:t>
            </a: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D38394-E5E7-A5BC-61F2-12634BBA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211" y="2065867"/>
            <a:ext cx="10131425" cy="3649133"/>
          </a:xfrm>
        </p:spPr>
        <p:txBody>
          <a:bodyPr/>
          <a:lstStyle/>
          <a:p>
            <a:r>
              <a:rPr lang="nl-NL" dirty="0"/>
              <a:t>2 gebouwen met totaal 25 appartementen (</a:t>
            </a:r>
            <a:r>
              <a:rPr lang="nl-NL" dirty="0" err="1"/>
              <a:t>Cador</a:t>
            </a:r>
            <a:r>
              <a:rPr lang="nl-NL" dirty="0"/>
              <a:t> 12 en </a:t>
            </a:r>
            <a:r>
              <a:rPr lang="nl-NL" dirty="0" err="1"/>
              <a:t>Lucan</a:t>
            </a:r>
            <a:r>
              <a:rPr lang="nl-NL" dirty="0"/>
              <a:t> 13) in de wijk Poelgeest</a:t>
            </a:r>
          </a:p>
          <a:p>
            <a:r>
              <a:rPr lang="nl-NL" dirty="0"/>
              <a:t>Penthouses met een terras op het dak</a:t>
            </a:r>
          </a:p>
          <a:p>
            <a:r>
              <a:rPr lang="nl-NL" dirty="0"/>
              <a:t>1 meterkast voor de algemene voorzieningen van beide gebouwen (</a:t>
            </a:r>
            <a:r>
              <a:rPr lang="nl-NL" dirty="0" err="1"/>
              <a:t>Lucan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Lift, hydrofoor, verlichting algemene ruimtes</a:t>
            </a:r>
          </a:p>
          <a:p>
            <a:r>
              <a:rPr lang="nl-NL" dirty="0"/>
              <a:t>Gedeelde parkeergarage met de 3 andere gebouwen</a:t>
            </a:r>
          </a:p>
          <a:p>
            <a:r>
              <a:rPr lang="nl-NL" dirty="0"/>
              <a:t>Meterkast parkeergarage zit in een ander gebouw (Lancelot)</a:t>
            </a:r>
          </a:p>
          <a:p>
            <a:r>
              <a:rPr lang="nl-NL" dirty="0"/>
              <a:t>4 VvE’s: gezamenlijke VvE </a:t>
            </a:r>
            <a:r>
              <a:rPr lang="nl-NL" dirty="0" err="1"/>
              <a:t>Lucan</a:t>
            </a:r>
            <a:r>
              <a:rPr lang="nl-NL" dirty="0"/>
              <a:t> </a:t>
            </a:r>
            <a:r>
              <a:rPr lang="nl-NL" dirty="0" err="1"/>
              <a:t>Cador</a:t>
            </a:r>
            <a:r>
              <a:rPr lang="nl-NL" dirty="0"/>
              <a:t>, VvE </a:t>
            </a:r>
            <a:r>
              <a:rPr lang="nl-NL" dirty="0" err="1"/>
              <a:t>Cador</a:t>
            </a:r>
            <a:r>
              <a:rPr lang="nl-NL" dirty="0"/>
              <a:t>, VvE </a:t>
            </a:r>
            <a:r>
              <a:rPr lang="nl-NL" dirty="0" err="1"/>
              <a:t>Lucan</a:t>
            </a:r>
            <a:r>
              <a:rPr lang="nl-NL" dirty="0"/>
              <a:t>, VvE Parkeerkelder</a:t>
            </a:r>
          </a:p>
          <a:p>
            <a:r>
              <a:rPr lang="nl-NL" dirty="0"/>
              <a:t>Aangesloten op stadsverwarming</a:t>
            </a:r>
          </a:p>
        </p:txBody>
      </p:sp>
    </p:spTree>
    <p:extLst>
      <p:ext uri="{BB962C8B-B14F-4D97-AF65-F5344CB8AC3E}">
        <p14:creationId xmlns:p14="http://schemas.microsoft.com/office/powerpoint/2010/main" val="368888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1C50F5-00B5-07AF-4682-E09DB7BF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825" y="963828"/>
            <a:ext cx="10131425" cy="5486400"/>
          </a:xfrm>
        </p:spPr>
        <p:txBody>
          <a:bodyPr>
            <a:normAutofit fontScale="70000" lnSpcReduction="20000"/>
          </a:bodyPr>
          <a:lstStyle/>
          <a:p>
            <a:r>
              <a:rPr lang="nl-NL" sz="2000" dirty="0"/>
              <a:t>ALGEMENE LEDENVERGADERING MAART 2022</a:t>
            </a:r>
          </a:p>
          <a:p>
            <a:pPr>
              <a:buFont typeface="Wingdings" pitchFamily="2" charset="2"/>
              <a:buChar char="q"/>
            </a:pPr>
            <a:endParaRPr lang="nl-NL" sz="2000" dirty="0"/>
          </a:p>
          <a:p>
            <a:pPr lvl="1">
              <a:buFont typeface="Wingdings" pitchFamily="2" charset="2"/>
              <a:buChar char="q"/>
            </a:pPr>
            <a:r>
              <a:rPr lang="nl-NL" sz="1700" dirty="0"/>
              <a:t>Vraag: zonnepanelen op het dak: ja of nee? </a:t>
            </a:r>
          </a:p>
          <a:p>
            <a:pPr lvl="1">
              <a:buFont typeface="Wingdings" pitchFamily="2" charset="2"/>
              <a:buChar char="q"/>
            </a:pPr>
            <a:r>
              <a:rPr lang="nl-NL" sz="1700" dirty="0"/>
              <a:t>Bestuur: leden, neem zelf initiatief! </a:t>
            </a:r>
          </a:p>
          <a:p>
            <a:pPr lvl="1">
              <a:buFont typeface="Wingdings" pitchFamily="2" charset="2"/>
              <a:buChar char="q"/>
            </a:pPr>
            <a:r>
              <a:rPr lang="nl-NL" sz="1700" dirty="0"/>
              <a:t>Bestuur/Technische Commissie en een aantal leden gaan vervolgens afzonderlijk van elkaar op onderzoek uit. </a:t>
            </a:r>
          </a:p>
          <a:p>
            <a:endParaRPr lang="nl-NL" sz="1900" dirty="0"/>
          </a:p>
          <a:p>
            <a:r>
              <a:rPr lang="nl-NL" sz="1900" dirty="0"/>
              <a:t>ALGEMENE LEDENVERGADERING APRIL 2023</a:t>
            </a:r>
          </a:p>
          <a:p>
            <a:endParaRPr lang="nl-NL" sz="1900" dirty="0"/>
          </a:p>
          <a:p>
            <a:pPr lvl="1">
              <a:buFont typeface="Wingdings" pitchFamily="2" charset="2"/>
              <a:buChar char="q"/>
            </a:pPr>
            <a:r>
              <a:rPr lang="nl-NL" sz="1900" dirty="0"/>
              <a:t>Vooronderzoek van zowel Bestuur/Technische Commissie als werkgroepje eigenaren: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Het is technisch mogelijk en kan financieel interessant zijn voor algemeen gebruik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Lift, hydrofoor, verlichting en parkeerkelder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Nog veel uitzoekwerk op technisch, financieel en juridisch gebied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VvE’s met zonnepanelen benaderd en hun ervaring besproken en offertes aangevraagd (basisvragen geformuleerd)</a:t>
            </a:r>
          </a:p>
          <a:p>
            <a:pPr lvl="1">
              <a:buFont typeface="Wingdings" pitchFamily="2" charset="2"/>
              <a:buChar char="q"/>
            </a:pPr>
            <a:endParaRPr lang="nl-NL" sz="1900" dirty="0"/>
          </a:p>
          <a:p>
            <a:pPr lvl="1">
              <a:buFont typeface="Wingdings" pitchFamily="2" charset="2"/>
              <a:buChar char="q"/>
            </a:pPr>
            <a:r>
              <a:rPr lang="nl-NL" sz="1900" dirty="0"/>
              <a:t>Groen licht vervolgonderzoek zonnepanelen voor algemene voorzieningen door de werkgroep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In samenwerking met de andere kasteeltorens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900" dirty="0"/>
              <a:t>Budget beschikbaar voor extern advies</a:t>
            </a:r>
          </a:p>
          <a:p>
            <a:endParaRPr lang="nl-NL" sz="1900" dirty="0"/>
          </a:p>
          <a:p>
            <a:endParaRPr lang="nl-NL" sz="1900" dirty="0"/>
          </a:p>
          <a:p>
            <a:endParaRPr lang="nl-NL" sz="1900" dirty="0"/>
          </a:p>
        </p:txBody>
      </p:sp>
    </p:spTree>
    <p:extLst>
      <p:ext uri="{BB962C8B-B14F-4D97-AF65-F5344CB8AC3E}">
        <p14:creationId xmlns:p14="http://schemas.microsoft.com/office/powerpoint/2010/main" val="296623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7ED17-392D-CBD5-F406-EB31A954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Basisvragen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667AFC-80A0-BC22-04DC-3959AFA97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nl-NL" dirty="0"/>
              <a:t>Wat voor type installatie is geschikt voor ons?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Hoeveel kost dit en wat levert dit op?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Wat mag op ons gezamenlijk dak en hoe stemmen we hierover?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Hoe gaan we de investering betalen?</a:t>
            </a:r>
          </a:p>
          <a:p>
            <a:pPr>
              <a:buFont typeface="Wingdings" pitchFamily="2" charset="2"/>
              <a:buChar char="§"/>
            </a:pPr>
            <a:r>
              <a:rPr lang="nl-NL" dirty="0"/>
              <a:t>Hoe krijgen we voldoende draagvlak onder de appartementseigenaren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8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8454B-4A03-2E67-94B1-F88251E8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Werkwijze &amp; Bevindingen Werkgroep zonnepanelen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5F8FE5-2F62-856A-C3D3-5292520CC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2895599"/>
            <a:ext cx="10131425" cy="3473885"/>
          </a:xfrm>
        </p:spPr>
        <p:txBody>
          <a:bodyPr>
            <a:normAutofit fontScale="92500" lnSpcReduction="10000"/>
          </a:bodyPr>
          <a:lstStyle/>
          <a:p>
            <a:r>
              <a:rPr lang="nl-NL" sz="1700" dirty="0"/>
              <a:t>Alle penthouse-eigenaren staan na een persoonlijk gesprek positief tegenover het onderzoek.</a:t>
            </a:r>
          </a:p>
          <a:p>
            <a:r>
              <a:rPr lang="nl-NL" sz="1700" dirty="0"/>
              <a:t>De elektriciteitsvoorziening voor parkeerkelder loopt via een ander gebouw.  Aansluiting hierop is complex en financieel vooralsnog niet haalbaar. </a:t>
            </a:r>
          </a:p>
          <a:p>
            <a:r>
              <a:rPr lang="nl-NL" sz="1700" dirty="0"/>
              <a:t>Tussentijdse adviezen van en beoordeling van offertes door VvE-Belang zonnecoach Ton </a:t>
            </a:r>
            <a:r>
              <a:rPr lang="nl-NL" sz="1700" dirty="0" err="1"/>
              <a:t>Vreeburg</a:t>
            </a:r>
            <a:r>
              <a:rPr lang="nl-NL" sz="1700" dirty="0"/>
              <a:t>.</a:t>
            </a:r>
          </a:p>
          <a:p>
            <a:r>
              <a:rPr lang="nl-NL" sz="1700" dirty="0"/>
              <a:t>Niet meer stroom opwekken dan we zelf verbruiken! Wel voorbereidingen treffen voor toekomstige ontwikkelingen zoals bijvoorbeeld accu’s en laadpalen. </a:t>
            </a:r>
          </a:p>
          <a:p>
            <a:r>
              <a:rPr lang="nl-NL" sz="1700" dirty="0" err="1"/>
              <a:t>Één</a:t>
            </a:r>
            <a:r>
              <a:rPr lang="nl-NL" sz="1700" dirty="0"/>
              <a:t> dak met een oost-west opstelling biedt overdag voldoende stroom voor de algemene voorzieningen</a:t>
            </a:r>
          </a:p>
          <a:p>
            <a:r>
              <a:rPr lang="nl-NL" sz="1700" dirty="0"/>
              <a:t>Geen juridisch obstakels. </a:t>
            </a:r>
            <a:r>
              <a:rPr lang="nl-N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Besluitvorming hierover loopt via de ALV. Dak valt onder de gemeenschappelijke ruimte</a:t>
            </a: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dus s</a:t>
            </a:r>
            <a:r>
              <a:rPr lang="nl-NL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temming via de breukdelen. </a:t>
            </a:r>
          </a:p>
          <a:p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aanschaf, kosten en opbrengsten kunnen via de gezamenlijke VvE </a:t>
            </a:r>
            <a:r>
              <a:rPr lang="nl-NL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Lucan</a:t>
            </a: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Cador</a:t>
            </a:r>
            <a:r>
              <a:rPr lang="nl-NL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volgens de huidige breukdelen of aantal appartementen verdeeld worden. Hiervoor is instemming van de eigenaren nodig.</a:t>
            </a:r>
          </a:p>
          <a:p>
            <a:endParaRPr lang="nl-NL" sz="17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297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EEE5A-077D-7344-0770-441A1E68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526" y="-74113"/>
            <a:ext cx="10131425" cy="1456267"/>
          </a:xfrm>
        </p:spPr>
        <p:txBody>
          <a:bodyPr>
            <a:normAutofit/>
          </a:bodyPr>
          <a:lstStyle/>
          <a:p>
            <a:r>
              <a:rPr lang="nl-NL" sz="2400" dirty="0"/>
              <a:t>Overige onderwerpen van onderzoek waren: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756C46-7BB5-0E50-9BAF-5F829348F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527" y="1528175"/>
            <a:ext cx="10131425" cy="4675804"/>
          </a:xfrm>
        </p:spPr>
        <p:txBody>
          <a:bodyPr>
            <a:noAutofit/>
          </a:bodyPr>
          <a:lstStyle/>
          <a:p>
            <a:r>
              <a:rPr lang="nl-NL" sz="1900" dirty="0"/>
              <a:t>Afbouw salderingsregeling</a:t>
            </a:r>
          </a:p>
          <a:p>
            <a:r>
              <a:rPr lang="nl-NL" sz="1900" dirty="0"/>
              <a:t>Monitoring van de opgewekte energie</a:t>
            </a:r>
          </a:p>
          <a:p>
            <a:r>
              <a:rPr lang="nl-NL" sz="1900" dirty="0"/>
              <a:t>Geluid</a:t>
            </a:r>
          </a:p>
          <a:p>
            <a:r>
              <a:rPr lang="nl-NL" sz="1900" dirty="0"/>
              <a:t>Windbelasting</a:t>
            </a:r>
          </a:p>
          <a:p>
            <a:r>
              <a:rPr lang="nl-NL" sz="1900" dirty="0"/>
              <a:t>Onderhoud</a:t>
            </a:r>
          </a:p>
          <a:p>
            <a:r>
              <a:rPr lang="nl-NL" sz="1900" dirty="0"/>
              <a:t>Keuring</a:t>
            </a:r>
          </a:p>
          <a:p>
            <a:r>
              <a:rPr lang="nl-NL" sz="1900" dirty="0"/>
              <a:t>Dakbedekking</a:t>
            </a:r>
          </a:p>
          <a:p>
            <a:r>
              <a:rPr lang="nl-NL" sz="1900" dirty="0"/>
              <a:t>Opstalverzekering</a:t>
            </a:r>
          </a:p>
          <a:p>
            <a:r>
              <a:rPr lang="nl-NL" sz="1900" dirty="0"/>
              <a:t>Betrouwbaarheid leverancier en materiaal</a:t>
            </a:r>
          </a:p>
          <a:p>
            <a:r>
              <a:rPr lang="nl-NL" sz="1900" dirty="0"/>
              <a:t>Veiligheid</a:t>
            </a:r>
          </a:p>
          <a:p>
            <a:r>
              <a:rPr lang="nl-NL" sz="1900" dirty="0"/>
              <a:t>Financieringsmogelijkheden</a:t>
            </a:r>
          </a:p>
          <a:p>
            <a:r>
              <a:rPr lang="nl-NL" sz="1900" dirty="0"/>
              <a:t>Netcongestie</a:t>
            </a:r>
          </a:p>
          <a:p>
            <a:r>
              <a:rPr lang="nl-NL" sz="1900" dirty="0"/>
              <a:t>Toekomstige ontwikkelingen</a:t>
            </a:r>
          </a:p>
        </p:txBody>
      </p:sp>
    </p:spTree>
    <p:extLst>
      <p:ext uri="{BB962C8B-B14F-4D97-AF65-F5344CB8AC3E}">
        <p14:creationId xmlns:p14="http://schemas.microsoft.com/office/powerpoint/2010/main" val="338826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7D5E4-EA03-6952-5D03-06653A3FC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3559"/>
            <a:ext cx="10131424" cy="1515860"/>
          </a:xfrm>
        </p:spPr>
        <p:txBody>
          <a:bodyPr>
            <a:normAutofit/>
          </a:bodyPr>
          <a:lstStyle/>
          <a:p>
            <a:r>
              <a:rPr lang="nl-NL" sz="2400" dirty="0"/>
              <a:t>Business Case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D949D3-953B-C857-3127-CD2629B0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99918"/>
            <a:ext cx="10131425" cy="4534306"/>
          </a:xfrm>
        </p:spPr>
        <p:txBody>
          <a:bodyPr>
            <a:normAutofit fontScale="25000" lnSpcReduction="20000"/>
          </a:bodyPr>
          <a:lstStyle/>
          <a:p>
            <a:r>
              <a:rPr lang="nl-NL" sz="6400" dirty="0"/>
              <a:t>Uitgangspunten</a:t>
            </a:r>
          </a:p>
          <a:p>
            <a:pPr lvl="1"/>
            <a:r>
              <a:rPr lang="nl-NL" sz="6400" dirty="0"/>
              <a:t>25 jaar economische levensduur </a:t>
            </a:r>
          </a:p>
          <a:p>
            <a:pPr lvl="1"/>
            <a:r>
              <a:rPr lang="nl-NL" sz="6400" dirty="0"/>
              <a:t>24 Zonnepanelen van 415Wp met een totaalvermogen van 9.960 Wattpiek</a:t>
            </a:r>
          </a:p>
          <a:p>
            <a:pPr lvl="1"/>
            <a:r>
              <a:rPr lang="nl-NL" sz="6400" dirty="0"/>
              <a:t>kWh-tarief € 0,30 o.b.v. collectief verbruik 10.000 kWh en energiebelasting 2023</a:t>
            </a:r>
          </a:p>
          <a:p>
            <a:pPr lvl="1"/>
            <a:r>
              <a:rPr lang="nl-NL" sz="6400" dirty="0"/>
              <a:t>Lineaire afbouw van de salderingsregeling vanaf 2025</a:t>
            </a:r>
          </a:p>
          <a:p>
            <a:pPr lvl="1"/>
            <a:r>
              <a:rPr lang="nl-NL" sz="6400" dirty="0"/>
              <a:t>BTW vrij</a:t>
            </a:r>
          </a:p>
          <a:p>
            <a:pPr lvl="1"/>
            <a:r>
              <a:rPr lang="nl-NL" sz="6400" dirty="0" err="1"/>
              <a:t>Legplan</a:t>
            </a:r>
            <a:r>
              <a:rPr lang="nl-NL" sz="6400" dirty="0"/>
              <a:t> oriëntatie panelen oost-west</a:t>
            </a:r>
          </a:p>
          <a:p>
            <a:pPr lvl="1"/>
            <a:r>
              <a:rPr lang="nl-NL" sz="6400" dirty="0"/>
              <a:t>Plaatsing op gebouw </a:t>
            </a:r>
            <a:r>
              <a:rPr lang="nl-NL" sz="6400" dirty="0" err="1"/>
              <a:t>Lucan</a:t>
            </a:r>
            <a:r>
              <a:rPr lang="nl-NL" sz="6400" dirty="0"/>
              <a:t>. Kosten onderhoud worden doorbelast naar  beide torens</a:t>
            </a:r>
          </a:p>
          <a:p>
            <a:pPr lvl="1"/>
            <a:r>
              <a:rPr lang="nl-NL" sz="6400" dirty="0"/>
              <a:t>Dak </a:t>
            </a:r>
            <a:r>
              <a:rPr lang="nl-NL" sz="6400" dirty="0" err="1"/>
              <a:t>Cador</a:t>
            </a:r>
            <a:r>
              <a:rPr lang="nl-NL" sz="6400" dirty="0"/>
              <a:t> wordt gereserveerd voor toekomstige ontwikkelingen waarvan beide torens gebruik kunnen maken</a:t>
            </a:r>
          </a:p>
          <a:p>
            <a:pPr lvl="1"/>
            <a:r>
              <a:rPr lang="nl-NL" sz="6400" dirty="0"/>
              <a:t>Kosten onderhoudscontract geschat op € 300 ex BTW jaarlijks</a:t>
            </a:r>
          </a:p>
          <a:p>
            <a:endParaRPr lang="nl-NL" sz="6400" dirty="0"/>
          </a:p>
          <a:p>
            <a:r>
              <a:rPr lang="nl-NL" sz="6400" dirty="0"/>
              <a:t>De opbrengst bedraagt de eerste 10 jaar ongeveer 8.585 kWh per jaar </a:t>
            </a:r>
          </a:p>
          <a:p>
            <a:r>
              <a:rPr lang="nl-NL" sz="6400" dirty="0"/>
              <a:t>25 jaar  gemiddeld ongeveer 8250 kWh per jaar</a:t>
            </a:r>
          </a:p>
          <a:p>
            <a:pPr lvl="1"/>
            <a:r>
              <a:rPr lang="nl-NL" sz="6400" dirty="0"/>
              <a:t>Gemiddelde jaarlijkse resultaat eerste 10 jaar  € 2.250 op basis van € 0,30 per kWh</a:t>
            </a:r>
          </a:p>
          <a:p>
            <a:pPr lvl="1"/>
            <a:r>
              <a:rPr lang="nl-NL" sz="6400" dirty="0"/>
              <a:t>De investering  bedraagt ca € 20.000 BTW vrij</a:t>
            </a:r>
          </a:p>
          <a:p>
            <a:pPr lvl="1"/>
            <a:r>
              <a:rPr lang="nl-NL" sz="6400" dirty="0"/>
              <a:t>Terugverdientijd rekening houdend met afbouw salderingsregeling bedraagt 7-8 jaar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842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D4387-CD39-E6C8-F2E1-FF325CA1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Financieringsmogelijkheden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D00874-B462-EEB5-FDB1-379CF55F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64199"/>
            <a:ext cx="11063613" cy="4484201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nl-NL" sz="1900" dirty="0"/>
              <a:t>Eigen middelen/ uit de eigen reserve.</a:t>
            </a:r>
          </a:p>
          <a:p>
            <a:pPr lvl="1"/>
            <a:r>
              <a:rPr lang="nl-NL" sz="1900" dirty="0"/>
              <a:t>Bij voldoende middelen of uit ander reservefonds mits tijdig terugverdiend</a:t>
            </a:r>
          </a:p>
          <a:p>
            <a:pPr>
              <a:buFont typeface="Wingdings" pitchFamily="2" charset="2"/>
              <a:buChar char="q"/>
            </a:pPr>
            <a:r>
              <a:rPr lang="nl-NL" sz="1900" dirty="0"/>
              <a:t>Eenmalige verhoging van de periodieke bijdrage</a:t>
            </a:r>
          </a:p>
          <a:p>
            <a:pPr lvl="1"/>
            <a:r>
              <a:rPr lang="nl-NL" sz="1900" dirty="0"/>
              <a:t>Eenmalige bijdrage van de leden</a:t>
            </a:r>
          </a:p>
          <a:p>
            <a:pPr>
              <a:buFont typeface="Wingdings" pitchFamily="2" charset="2"/>
              <a:buChar char="q"/>
            </a:pPr>
            <a:r>
              <a:rPr lang="nl-NL" sz="1900" dirty="0"/>
              <a:t>Investering verrekenen met de leden</a:t>
            </a:r>
          </a:p>
          <a:p>
            <a:pPr lvl="1"/>
            <a:r>
              <a:rPr lang="nl-NL" sz="1900" dirty="0"/>
              <a:t>Lening aangaan en deze financieren uit de opbrengst van de zonnepanelen</a:t>
            </a:r>
          </a:p>
          <a:p>
            <a:pPr>
              <a:buFont typeface="Wingdings" pitchFamily="2" charset="2"/>
              <a:buChar char="q"/>
            </a:pPr>
            <a:r>
              <a:rPr lang="nl-NL" sz="1900" dirty="0"/>
              <a:t>Combinatie van bovenstaande mogelijkheden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135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8CB74C28-1332-DE8E-51C1-FA348C9C9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673" y="1337733"/>
            <a:ext cx="3649065" cy="27367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3E341E0-57A2-03FC-F0F7-4BC99A895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8" y="1337734"/>
            <a:ext cx="3481082" cy="261081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777A5C4-7E21-4219-A778-28E9D21262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r="3099"/>
          <a:stretch/>
        </p:blipFill>
        <p:spPr bwMode="auto">
          <a:xfrm>
            <a:off x="4300541" y="3197084"/>
            <a:ext cx="3111641" cy="3111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732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mels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Hemels</Template>
  <TotalTime>13258</TotalTime>
  <Words>735</Words>
  <Application>Microsoft Office PowerPoint</Application>
  <PresentationFormat>Breedbeeld</PresentationFormat>
  <Paragraphs>102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Hemels</vt:lpstr>
      <vt:lpstr>Zonnepanelen Kasteeltorens</vt:lpstr>
      <vt:lpstr>Situatie Kasteeltorens Cador &amp; Lucan</vt:lpstr>
      <vt:lpstr>PowerPoint-presentatie</vt:lpstr>
      <vt:lpstr>Basisvragen</vt:lpstr>
      <vt:lpstr>Werkwijze &amp; Bevindingen Werkgroep zonnepanelen </vt:lpstr>
      <vt:lpstr>Overige onderwerpen van onderzoek waren:</vt:lpstr>
      <vt:lpstr>Business Case</vt:lpstr>
      <vt:lpstr>Financieringsmogelijkheden</vt:lpstr>
      <vt:lpstr>PowerPoint-presentatie</vt:lpstr>
      <vt:lpstr>nabeschouwing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Zonnepanelen Kasteeltorens</dc:title>
  <dc:creator>Gerard Beunk</dc:creator>
  <cp:lastModifiedBy>I. Sternheim</cp:lastModifiedBy>
  <cp:revision>18</cp:revision>
  <dcterms:created xsi:type="dcterms:W3CDTF">2023-08-30T06:27:30Z</dcterms:created>
  <dcterms:modified xsi:type="dcterms:W3CDTF">2024-04-11T09:41:38Z</dcterms:modified>
</cp:coreProperties>
</file>